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</p:sldIdLst>
  <p:sldSz cy="10058400" cx="7772400"/>
  <p:notesSz cx="6858000" cy="9144000"/>
  <p:embeddedFontLst>
    <p:embeddedFont>
      <p:font typeface="Google Sans SemiBold"/>
      <p:regular r:id="rId8"/>
      <p:bold r:id="rId9"/>
      <p:italic r:id="rId10"/>
      <p:boldItalic r:id="rId11"/>
    </p:embeddedFont>
    <p:embeddedFont>
      <p:font typeface="Roboto"/>
      <p:regular r:id="rId12"/>
      <p:bold r:id="rId13"/>
      <p:italic r:id="rId14"/>
      <p:boldItalic r:id="rId15"/>
    </p:embeddedFont>
    <p:embeddedFont>
      <p:font typeface="PT Sans Narrow"/>
      <p:regular r:id="rId16"/>
      <p:bold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Google Sans"/>
      <p:regular r:id="rId22"/>
      <p:bold r:id="rId23"/>
      <p:italic r:id="rId24"/>
      <p:boldItalic r:id="rId25"/>
    </p:embeddedFont>
    <p:embeddedFont>
      <p:font typeface="Work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22" Type="http://schemas.openxmlformats.org/officeDocument/2006/relationships/font" Target="fonts/GoogleSans-regular.fntdata"/><Relationship Id="rId21" Type="http://schemas.openxmlformats.org/officeDocument/2006/relationships/font" Target="fonts/Lato-boldItalic.fntdata"/><Relationship Id="rId24" Type="http://schemas.openxmlformats.org/officeDocument/2006/relationships/font" Target="fonts/GoogleSans-italic.fntdata"/><Relationship Id="rId23" Type="http://schemas.openxmlformats.org/officeDocument/2006/relationships/font" Target="fonts/Google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bold.fntdata"/><Relationship Id="rId26" Type="http://schemas.openxmlformats.org/officeDocument/2006/relationships/font" Target="fonts/WorkSans-regular.fntdata"/><Relationship Id="rId25" Type="http://schemas.openxmlformats.org/officeDocument/2006/relationships/font" Target="fonts/GoogleSans-boldItalic.fntdata"/><Relationship Id="rId28" Type="http://schemas.openxmlformats.org/officeDocument/2006/relationships/font" Target="fonts/WorkSans-italic.fntdata"/><Relationship Id="rId27" Type="http://schemas.openxmlformats.org/officeDocument/2006/relationships/font" Target="fonts/Work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WorkSans-boldItalic.fntdata"/><Relationship Id="rId7" Type="http://schemas.openxmlformats.org/officeDocument/2006/relationships/slide" Target="slides/slide1.xml"/><Relationship Id="rId8" Type="http://schemas.openxmlformats.org/officeDocument/2006/relationships/font" Target="fonts/GoogleSansSemiBold-regular.fntdata"/><Relationship Id="rId11" Type="http://schemas.openxmlformats.org/officeDocument/2006/relationships/font" Target="fonts/GoogleSansSemiBold-boldItalic.fntdata"/><Relationship Id="rId10" Type="http://schemas.openxmlformats.org/officeDocument/2006/relationships/font" Target="fonts/GoogleSansSemiBold-italic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PTSansNarrow-bold.fntdata"/><Relationship Id="rId16" Type="http://schemas.openxmlformats.org/officeDocument/2006/relationships/font" Target="fonts/PTSansNarrow-regular.fntdata"/><Relationship Id="rId19" Type="http://schemas.openxmlformats.org/officeDocument/2006/relationships/font" Target="fonts/Lato-bold.fntdata"/><Relationship Id="rId18" Type="http://schemas.openxmlformats.org/officeDocument/2006/relationships/font" Target="fonts/Lato-regular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287625" y="1859125"/>
            <a:ext cx="730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This report contains information regarding the results of decision tree models being used to predict user churn.</a:t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416" name="Google Shape;416;p16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17" name="Google Shape;417;p16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Waze Churn Prevention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18" name="Google Shape;418;p16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Decision Tree Modeling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19" name="Google Shape;419;p16"/>
          <p:cNvSpPr txBox="1"/>
          <p:nvPr/>
        </p:nvSpPr>
        <p:spPr>
          <a:xfrm>
            <a:off x="3743325" y="3543300"/>
            <a:ext cx="3697500" cy="34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Several new features created: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○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km_per_driving_day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○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k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m_per_hour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○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km_per_drive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○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p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ercent_sessions_in_last_month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○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t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otal_sessions_per_day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No need to consider outliers due to the nature of decision trees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Categorical data encoded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Data split into 60% train, 20% validation, 20% test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0" name="Google Shape;420;p16"/>
          <p:cNvSpPr txBox="1"/>
          <p:nvPr/>
        </p:nvSpPr>
        <p:spPr>
          <a:xfrm>
            <a:off x="330200" y="4000500"/>
            <a:ext cx="2730600" cy="59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Only correctly identified 17% of churned users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New features tend to have higher importance to the model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21" name="Google Shape;42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700" y="3895650"/>
            <a:ext cx="3010651" cy="230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700" y="7000800"/>
            <a:ext cx="3010651" cy="1768897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16"/>
          <p:cNvSpPr txBox="1"/>
          <p:nvPr/>
        </p:nvSpPr>
        <p:spPr>
          <a:xfrm>
            <a:off x="3486150" y="7791450"/>
            <a:ext cx="4029000" cy="21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Use model for future research into useful features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Try splitting the data into different proportions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Try a different model to see if it can predict churn better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